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64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x Boyes" initials="AB" lastIdx="6" clrIdx="0"/>
  <p:cmAuthor id="1" name="Tony Fahy" initials="T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A7F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8612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69D5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02" y="-1"/>
            <a:ext cx="9162701" cy="6873065"/>
          </a:xfrm>
        </p:spPr>
      </p:pic>
      <p:sp>
        <p:nvSpPr>
          <p:cNvPr id="6" name="TextBox 5"/>
          <p:cNvSpPr txBox="1"/>
          <p:nvPr/>
        </p:nvSpPr>
        <p:spPr>
          <a:xfrm>
            <a:off x="475928" y="3653408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H470/1</a:t>
            </a:r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Exploring </a:t>
            </a:r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A level English Language H470/01 exam paper. The aim is to explain how candidates should approach the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</a:t>
            </a:r>
            <a:r>
              <a:rPr lang="en-GB" sz="1400" dirty="0" smtClean="0"/>
              <a:t>percentage </a:t>
            </a:r>
            <a:r>
              <a:rPr lang="en-GB" sz="1400" dirty="0"/>
              <a:t>of </a:t>
            </a:r>
            <a:r>
              <a:rPr lang="en-GB" sz="1400" dirty="0" smtClean="0"/>
              <a:t>each assessment </a:t>
            </a:r>
            <a:r>
              <a:rPr lang="en-GB" sz="1400" dirty="0"/>
              <a:t>objective attributed to each question.</a:t>
            </a:r>
          </a:p>
          <a:p>
            <a:pPr marL="0" indent="0">
              <a:buNone/>
            </a:pPr>
            <a:r>
              <a:rPr lang="en-GB" sz="1400" dirty="0" smtClean="0"/>
              <a:t>The percentage given is over the whole qualification.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51424" y="3140968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580112" y="3365703"/>
            <a:ext cx="1471312" cy="33390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51424" y="4886582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796136" y="4653136"/>
            <a:ext cx="1255288" cy="48663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93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A – L</a:t>
            </a:r>
            <a:r>
              <a:rPr lang="en-GB" sz="1400" b="1" dirty="0" smtClean="0"/>
              <a:t>anguage under the microscope 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You are advised to spend no more than </a:t>
            </a:r>
            <a:r>
              <a:rPr lang="en-GB" sz="1400" dirty="0" smtClean="0"/>
              <a:t>40 </a:t>
            </a:r>
            <a:r>
              <a:rPr lang="en-GB" sz="1400" dirty="0"/>
              <a:t>minutes on this section. </a:t>
            </a: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Read </a:t>
            </a:r>
            <a:r>
              <a:rPr lang="en-GB" sz="1400" b="1" dirty="0"/>
              <a:t>Text A </a:t>
            </a:r>
            <a:r>
              <a:rPr lang="en-GB" sz="1400" dirty="0"/>
              <a:t>in your </a:t>
            </a:r>
            <a:r>
              <a:rPr lang="en-GB" sz="1400" b="1" dirty="0"/>
              <a:t>Resource Booklet </a:t>
            </a:r>
            <a:r>
              <a:rPr lang="en-GB" sz="1400" dirty="0"/>
              <a:t>and answer the following </a:t>
            </a:r>
            <a:r>
              <a:rPr lang="en-GB" sz="1400" dirty="0" smtClean="0"/>
              <a:t>questions. </a:t>
            </a:r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 smtClean="0"/>
              <a:t>Giving </a:t>
            </a:r>
            <a:r>
              <a:rPr lang="en-GB" sz="1400" dirty="0"/>
              <a:t>careful consideration to the context of the </a:t>
            </a:r>
            <a:r>
              <a:rPr lang="en-GB" sz="1400" dirty="0" smtClean="0"/>
              <a:t>text: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smtClean="0"/>
              <a:t>       (a) </a:t>
            </a:r>
            <a:r>
              <a:rPr lang="en-GB" sz="1400" dirty="0"/>
              <a:t>identify and </a:t>
            </a:r>
            <a:r>
              <a:rPr lang="en-GB" sz="1400" dirty="0" smtClean="0"/>
              <a:t>analyse uses of lexis in this text.				            									</a:t>
            </a:r>
            <a:r>
              <a:rPr lang="en-GB" sz="1400" b="1" dirty="0" smtClean="0"/>
              <a:t>[10]</a:t>
            </a:r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smtClean="0"/>
              <a:t>       (b)</a:t>
            </a:r>
            <a:r>
              <a:rPr lang="en-GB" sz="1400" dirty="0"/>
              <a:t> identify and analyse </a:t>
            </a:r>
            <a:r>
              <a:rPr lang="en-GB" sz="1400" dirty="0" smtClean="0"/>
              <a:t>the way sentences are constructed in this text 		            									</a:t>
            </a:r>
            <a:r>
              <a:rPr lang="en-GB" sz="1400" b="1" dirty="0" smtClean="0"/>
              <a:t>[10]</a:t>
            </a:r>
          </a:p>
          <a:p>
            <a:pPr marL="0" indent="0" algn="r">
              <a:buNone/>
            </a:pP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6909943" y="836712"/>
            <a:ext cx="2016224" cy="703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18277" y="1715910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text used in this question (Text A) will always be  a non-fiction prose text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75387" y="5013176"/>
            <a:ext cx="2017200" cy="51159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instruction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30749" y="2348880"/>
            <a:ext cx="3899087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focus of this section is on the effect of lexical choices and grammatical features in a short sample of written text. The question is in 2 parts, the first section will always require learners to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dentify and analyse a lexical feature, and the second part to identify and analyse a grammatical feature. Both parts of the question require consideration of the influence of contextual factors.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3851920" y="1188621"/>
            <a:ext cx="3058023" cy="35190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068559" y="4464673"/>
            <a:ext cx="2224759" cy="5360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10 marks / 5% of total A level.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AO3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marks / 5% of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A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293318" y="3573016"/>
            <a:ext cx="633071" cy="1159695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475657" y="1842504"/>
            <a:ext cx="5434286" cy="2531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>
            <a:off x="4621137" y="2924944"/>
            <a:ext cx="509612" cy="28803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0"/>
          </p:cNvCxnSpPr>
          <p:nvPr/>
        </p:nvCxnSpPr>
        <p:spPr>
          <a:xfrm flipH="1" flipV="1">
            <a:off x="1613739" y="3105159"/>
            <a:ext cx="1970248" cy="190801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290860" y="4293096"/>
            <a:ext cx="767959" cy="44583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79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B</a:t>
            </a:r>
            <a:r>
              <a:rPr lang="en-GB" sz="1400" b="1" dirty="0" smtClean="0"/>
              <a:t> </a:t>
            </a:r>
            <a:r>
              <a:rPr lang="en-GB" sz="1400" b="1" dirty="0"/>
              <a:t>– </a:t>
            </a:r>
            <a:r>
              <a:rPr lang="en-GB" sz="1400" b="1" dirty="0" smtClean="0"/>
              <a:t>Writing about a topical language issue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You are advised to spend </a:t>
            </a:r>
            <a:r>
              <a:rPr lang="en-GB" sz="1400" dirty="0" smtClean="0"/>
              <a:t>about 45 </a:t>
            </a:r>
            <a:r>
              <a:rPr lang="en-GB" sz="1400" dirty="0"/>
              <a:t>minutes on this section. </a:t>
            </a: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i="1" dirty="0" smtClean="0"/>
              <a:t>‘Technology is spoiling the English language’.</a:t>
            </a:r>
            <a:r>
              <a:rPr lang="en-GB" sz="1400" dirty="0" smtClean="0"/>
              <a:t> </a:t>
            </a:r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 smtClean="0"/>
              <a:t>Taking </a:t>
            </a:r>
            <a:r>
              <a:rPr lang="en-US" sz="1400" dirty="0"/>
              <a:t>the above statement into account, write a short editorial for a student newspaper expressing your views about how language has been affected by technology. It should be no more than </a:t>
            </a:r>
            <a:r>
              <a:rPr lang="en-GB" sz="1400" dirty="0" smtClean="0"/>
              <a:t>500 words long.</a:t>
            </a:r>
          </a:p>
          <a:p>
            <a:pPr marL="0" indent="0" algn="r">
              <a:buNone/>
            </a:pPr>
            <a:r>
              <a:rPr lang="en-GB" sz="1400" b="1" dirty="0" smtClean="0"/>
              <a:t>[24]</a:t>
            </a: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6876256" y="1035634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75280" y="1628800"/>
            <a:ext cx="2016224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quote (issue) used in this question will always be drawn from issues raised by the study of the whole specification, as the question is part of a synoptic paper.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76256" y="2700421"/>
            <a:ext cx="2016224" cy="44054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always be an indication about form.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3635896" y="1288822"/>
            <a:ext cx="3240360" cy="2531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156122" y="3284984"/>
            <a:ext cx="656238" cy="36051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761668" y="3666772"/>
            <a:ext cx="2330280" cy="52728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12 marks / 10% of total A level.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AO5 12 marks / 10% of total A level.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1"/>
          </p:cNvCxnSpPr>
          <p:nvPr/>
        </p:nvCxnSpPr>
        <p:spPr>
          <a:xfrm flipH="1">
            <a:off x="4138976" y="2132856"/>
            <a:ext cx="2736304" cy="28803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0"/>
          </p:cNvCxnSpPr>
          <p:nvPr/>
        </p:nvCxnSpPr>
        <p:spPr>
          <a:xfrm flipV="1">
            <a:off x="4444242" y="3276052"/>
            <a:ext cx="279978" cy="39072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611560" y="4873802"/>
            <a:ext cx="2016224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 limit means that the answer should be crafted.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620138" y="2799995"/>
            <a:ext cx="1224136" cy="35611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1511660" y="3759444"/>
            <a:ext cx="72008" cy="111435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075307" y="3921189"/>
            <a:ext cx="346247" cy="1845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4836765" y="3624083"/>
            <a:ext cx="2397697" cy="10198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response is meant to be partial and persuasive. Candidates should not include everything about the topic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but should show focus on using what they think is needed for a convincing argument.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381356" y="3666772"/>
            <a:ext cx="2125772" cy="163907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There will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 indication of audience, but it’s worth noting it will not be a  specialist audience ,so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reference to conceptual areas and theorists can be made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appropriate language and terminology for the target audience should be considered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4" grpId="0" animBg="1"/>
      <p:bldP spid="29" grpId="0" animBg="1"/>
      <p:bldP spid="2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C</a:t>
            </a:r>
            <a:r>
              <a:rPr lang="en-GB" sz="1400" b="1" dirty="0" smtClean="0"/>
              <a:t> </a:t>
            </a:r>
            <a:r>
              <a:rPr lang="en-GB" sz="1400" b="1" dirty="0"/>
              <a:t>– </a:t>
            </a:r>
            <a:r>
              <a:rPr lang="en-GB" sz="1400" b="1" dirty="0" smtClean="0"/>
              <a:t>Comparing and contrasting texts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You are advised to spend </a:t>
            </a:r>
            <a:r>
              <a:rPr lang="en-GB" sz="1400" dirty="0" smtClean="0"/>
              <a:t>about 1 hour and 5 </a:t>
            </a:r>
            <a:r>
              <a:rPr lang="en-GB" sz="1400" dirty="0"/>
              <a:t>minutes on this section. </a:t>
            </a:r>
            <a:r>
              <a:rPr lang="en-GB" sz="1400" dirty="0" smtClean="0"/>
              <a:t>Approximately 15 </a:t>
            </a:r>
            <a:r>
              <a:rPr lang="en-GB" sz="1400" dirty="0"/>
              <a:t>minutes </a:t>
            </a:r>
            <a:r>
              <a:rPr lang="en-GB" sz="1400" dirty="0" smtClean="0"/>
              <a:t>should be spent reading </a:t>
            </a:r>
            <a:r>
              <a:rPr lang="en-GB" sz="1400" dirty="0"/>
              <a:t>and </a:t>
            </a:r>
            <a:r>
              <a:rPr lang="en-GB" sz="1400" dirty="0" smtClean="0"/>
              <a:t>preparing your answer and about 50 </a:t>
            </a:r>
            <a:r>
              <a:rPr lang="en-GB" sz="1400" dirty="0"/>
              <a:t>minutes writing your response.</a:t>
            </a:r>
          </a:p>
          <a:p>
            <a:pPr marL="0" indent="0">
              <a:buNone/>
            </a:pPr>
            <a:r>
              <a:rPr lang="en-GB" sz="1400" dirty="0"/>
              <a:t> </a:t>
            </a:r>
          </a:p>
          <a:p>
            <a:pPr marL="0" indent="0">
              <a:buNone/>
            </a:pPr>
            <a:r>
              <a:rPr lang="en-GB" sz="1400" dirty="0"/>
              <a:t>Read </a:t>
            </a:r>
            <a:r>
              <a:rPr lang="en-GB" sz="1400" b="1" dirty="0"/>
              <a:t>Text </a:t>
            </a:r>
            <a:r>
              <a:rPr lang="en-GB" sz="1400" b="1" dirty="0" smtClean="0"/>
              <a:t>B and C </a:t>
            </a:r>
            <a:r>
              <a:rPr lang="en-GB" sz="1400" dirty="0"/>
              <a:t>in your </a:t>
            </a:r>
            <a:r>
              <a:rPr lang="en-GB" sz="1400" b="1" dirty="0"/>
              <a:t>Resource Booklet </a:t>
            </a:r>
            <a:r>
              <a:rPr lang="en-GB" sz="1400" dirty="0"/>
              <a:t>and answer the following question. </a:t>
            </a:r>
          </a:p>
          <a:p>
            <a:endParaRPr lang="en-GB" sz="1400" dirty="0" smtClean="0"/>
          </a:p>
          <a:p>
            <a:endParaRPr lang="en-GB" sz="1400" dirty="0"/>
          </a:p>
          <a:p>
            <a:pPr>
              <a:buAutoNum type="arabicPeriod" startAt="2"/>
            </a:pPr>
            <a:r>
              <a:rPr lang="en-GB" sz="1400" dirty="0" smtClean="0"/>
              <a:t>Using appropriate linguistic concepts and methods, analyse the ways in which language  is used     </a:t>
            </a:r>
          </a:p>
          <a:p>
            <a:pPr marL="0" indent="0">
              <a:buNone/>
            </a:pPr>
            <a:r>
              <a:rPr lang="en-GB" sz="1400" dirty="0" smtClean="0"/>
              <a:t>        in these two texts. In your answer you should:</a:t>
            </a:r>
          </a:p>
          <a:p>
            <a:r>
              <a:rPr lang="en-GB" sz="1400" dirty="0"/>
              <a:t>e</a:t>
            </a:r>
            <a:r>
              <a:rPr lang="en-GB" sz="1400" dirty="0" smtClean="0"/>
              <a:t>xplore connections and variations between the texts</a:t>
            </a:r>
          </a:p>
          <a:p>
            <a:r>
              <a:rPr lang="en-GB" sz="1400" dirty="0"/>
              <a:t>c</a:t>
            </a:r>
            <a:r>
              <a:rPr lang="en-GB" sz="1400" dirty="0" smtClean="0"/>
              <a:t>onsider how contextual factors contribute to the construction of meaning</a:t>
            </a:r>
          </a:p>
          <a:p>
            <a:pPr marL="0" indent="0" algn="r">
              <a:buNone/>
            </a:pPr>
            <a:r>
              <a:rPr lang="en-GB" sz="1400" dirty="0" smtClean="0"/>
              <a:t> </a:t>
            </a:r>
            <a:r>
              <a:rPr lang="en-GB" sz="1400" b="1" dirty="0" smtClean="0"/>
              <a:t>[36]</a:t>
            </a: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7200448" y="831843"/>
            <a:ext cx="1879142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reading and writing times in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928734" y="1631177"/>
            <a:ext cx="1979712" cy="63172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 least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one of the texts used in this question will always be  a spoken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085442" y="3494974"/>
            <a:ext cx="1929427" cy="6059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instruction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85442" y="2417509"/>
            <a:ext cx="1979712" cy="936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he term ‘methods’ is a reference to the patterns of language and/or linguistic features that are being employed to communicate meaning.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4441297" y="1085031"/>
            <a:ext cx="2759151" cy="54614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452320" y="1338219"/>
            <a:ext cx="502549" cy="29295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468681" y="1309272"/>
            <a:ext cx="1767617" cy="58591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</p:cNvCxnSpPr>
          <p:nvPr/>
        </p:nvCxnSpPr>
        <p:spPr>
          <a:xfrm flipH="1">
            <a:off x="4833408" y="2885561"/>
            <a:ext cx="2252034" cy="26069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148064" y="4221948"/>
            <a:ext cx="2228684" cy="69224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12 marks / 6% of total A level.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AO3 12 marks / 6% of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A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level.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AO4 12 marks / 6% of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A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level.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1"/>
          </p:cNvCxnSpPr>
          <p:nvPr/>
        </p:nvCxnSpPr>
        <p:spPr>
          <a:xfrm flipH="1">
            <a:off x="1818820" y="1947038"/>
            <a:ext cx="5109914" cy="45660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5" idx="3"/>
          </p:cNvCxnSpPr>
          <p:nvPr/>
        </p:nvCxnSpPr>
        <p:spPr>
          <a:xfrm flipV="1">
            <a:off x="7376748" y="4221948"/>
            <a:ext cx="1083684" cy="34612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419872" y="3353612"/>
            <a:ext cx="3665570" cy="41449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78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557</Words>
  <Application>Microsoft Office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Language H47001 interactive SAM</dc:title>
  <dc:creator>OCR</dc:creator>
  <cp:keywords>English, Language, Explore, Compare, Contrast</cp:keywords>
  <cp:lastModifiedBy>Edward Stokes</cp:lastModifiedBy>
  <cp:revision>37</cp:revision>
  <dcterms:created xsi:type="dcterms:W3CDTF">2015-10-07T12:54:48Z</dcterms:created>
  <dcterms:modified xsi:type="dcterms:W3CDTF">2016-08-25T10:56:17Z</dcterms:modified>
</cp:coreProperties>
</file>